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75" r:id="rId2"/>
    <p:sldId id="278" r:id="rId3"/>
    <p:sldId id="290" r:id="rId4"/>
    <p:sldId id="282" r:id="rId5"/>
    <p:sldId id="291" r:id="rId6"/>
    <p:sldId id="292" r:id="rId7"/>
    <p:sldId id="279" r:id="rId8"/>
    <p:sldId id="289" r:id="rId9"/>
    <p:sldId id="288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5333"/>
    <a:srgbClr val="1E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01A3FE-30F4-4ABF-C1CC-0BD51E72D4C9}" v="9" dt="2024-12-11T14:30:45.094"/>
    <p1510:client id="{215F6333-9DA5-335C-AE73-DB1836000E70}" v="3" dt="2024-12-13T05:42:50.390"/>
    <p1510:client id="{3068E7E6-DC57-8F4E-D326-AC3808459DE7}" v="1" dt="2024-12-11T14:30:00.045"/>
    <p1510:client id="{9EB361D5-424A-7685-1EAB-1BC5CDB604FF}" v="274" dt="2024-12-11T08:26:56.936"/>
    <p1510:client id="{C4C03E51-F4E2-ED1C-20BF-0B95484C5822}" v="63" dt="2024-12-11T14:26:20.121"/>
    <p1510:client id="{D2596613-E148-9AEB-293B-84E28C7E7664}" v="21" dt="2024-12-11T05:44:57.401"/>
    <p1510:client id="{FE8C2F7D-E5CF-7A69-EBBD-49D00E4D8F53}" v="3273" dt="2024-12-11T07:32:04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ECD6E-BAEE-0AE6-2305-61AD4722E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1E8F58-3CE0-2F2D-F1FE-42B2DCB9E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406657-5960-AEC5-A8FA-6E2F75DA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882254-C525-7719-F7AF-EF576D52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B49691-C7F7-30BE-2E35-AE3B05D1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08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C4555-E05D-E355-4272-E281A4BE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885168-20DC-8264-FEB1-0963A7B55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715F0C-DB78-FB8C-4756-A01F30EC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7CE0A0-EFF3-4863-F912-04C0FFDCA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CA8DDE-6740-54B1-7305-5871C696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03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1E8A59-2CEB-4A09-2474-A8CBBEEC4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5D5AA8-A2BA-134C-F8E7-407D71AB7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BD6E21-0DC6-F663-6E94-E643A696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845961-A72C-3CD7-8D8F-AC86D79C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9706BA-0751-A9B0-7F60-BBD6D2B2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76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8E3FA-7829-3FB9-A5EB-945A8D5DD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45AE3A-55A1-9B39-552F-11563E71B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6314FD-ED58-75D6-6C95-6A544FFE6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8228CC-7556-92E1-17F5-EF116052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6E7C8A-8B6F-E30D-CB71-5EE18728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175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6DA41-39DB-0B8A-E564-32C9AEC8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329518-1B24-C558-BFB0-6E025303D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D26AB2-A5F5-A90E-D9F5-6691F3E2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8080B5-1F32-31ED-E22F-AB86523B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D4D637-B250-C90A-ABFC-4226B65B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053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91CF0-4987-6D47-9038-7FA8B6ED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1A3B18-C376-798F-41C0-E34F3C54D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C61B68-718F-7103-AE85-F2913E80F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E2E40A-C31E-2C41-A064-A167E475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BF24ED-11B8-23C8-10F7-FE5148F7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31ECC16-B214-8465-411D-5D230B5B5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19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8E59DB-9F6B-5C5A-5146-19223721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D094B-AB59-E897-C7E7-EA639D6B5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FE3D47-CCF3-41F1-F7D8-49FE9C703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561EA4-7603-1C77-037A-FBE1A336F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F06CE6F-D5D8-5118-0195-BBA25B119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5DBA80D-75F9-54E1-2F84-31C6406A0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DB2A9EF-A154-8BDB-F580-8C0CFEAD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3623FAD-BF4D-9AAF-4D94-41B73511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06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3968D0-ECE0-5612-F2B1-ED2E4419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ABBD1F9-B0B9-B1F0-FC5E-25F7EDCB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EDBB7AE-A9DA-A7B5-17A4-CC21B9151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60E685-0C82-5218-B325-F3D6BE84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36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DAB9A17-74CA-DF6F-6DCD-0F0CB329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8A36AE8-4016-5634-7635-AAC5D99F5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9E4FD5-7CF1-99AE-FF77-3E83A692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73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1A99F-7DC4-5DD2-2D4D-9E86CAAB2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C7FD09-61B7-2E96-20A1-15890E30E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E2E399-277C-28E8-8B80-F6714E6C1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29541B-9106-CBD0-4B3B-96FEC460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B09D78-6BEF-C380-0B44-08CB95BD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3A07EC-B57E-1C5E-DA9B-579AA31B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99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F2785-6409-B877-BAE2-A52595A1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2EB4F2D-B83E-175E-8352-3B9C3BF2B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58FA1F-72B0-C588-66AC-B2EF17066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E21D83-287F-CD07-A26F-AA6E18517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F8AA72-ADDC-D211-25EA-E528EA67F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497149-073B-E96C-37E0-FDDD0C68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1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45ED258-73CB-51B0-455C-68A2BF2EC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2081EB-F06A-969F-40E7-066A70926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5D68EC-212E-7189-1643-436E43C2D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B105D-34A9-4BDC-A99A-7106BF92E4BB}" type="datetimeFigureOut">
              <a:rPr lang="cs-CZ" smtClean="0"/>
              <a:t>12.12.2024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90E755-94F9-8C32-BCE9-4A85F9EE1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EEAF19-6C94-F258-5A06-AB46402E5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538D9-8C45-40D6-9202-9193E335CD4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F8E28B-5082-6588-3200-30A93ED654F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18163" y="6642100"/>
            <a:ext cx="9842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Veřejné informace</a:t>
            </a:r>
          </a:p>
        </p:txBody>
      </p:sp>
    </p:spTree>
    <p:extLst>
      <p:ext uri="{BB962C8B-B14F-4D97-AF65-F5344CB8AC3E}">
        <p14:creationId xmlns:p14="http://schemas.microsoft.com/office/powerpoint/2010/main" val="229150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coin.com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medium.com/@workonfastsmile/carbon-is-the-new-currency-the-future-of-trade-and-sustainability-93299133009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abs/pii/S0959652618322868" TargetMode="External"/><Relationship Id="rId5" Type="http://schemas.openxmlformats.org/officeDocument/2006/relationships/hyperlink" Target="https://www.researchgate.net/publication/24088037_Sustainable_consumption_the_new_economics_and_community_currencies_Developing_new_institutions_for_environmental_governance" TargetMode="External"/><Relationship Id="rId4" Type="http://schemas.openxmlformats.org/officeDocument/2006/relationships/hyperlink" Target="https://www.sciencedirect.com/science/article/abs/pii/S0921800912004259?fr=RR-2&amp;ref=pdf_download&amp;rr=8eb128efb9dc366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Obrázek 7" descr="Obsah obrázku strom, venku, rostlina, plavecký bazén&#10;&#10;Popis byl vytvořen automaticky">
            <a:extLst>
              <a:ext uri="{FF2B5EF4-FFF2-40B4-BE49-F238E27FC236}">
                <a16:creationId xmlns:a16="http://schemas.microsoft.com/office/drawing/2014/main" id="{A832C184-6565-5D93-F052-E97C7AA16F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6" r="5570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4A976D-5C90-9A6C-D72A-C27E583E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475" y="1472890"/>
            <a:ext cx="4691641" cy="1588422"/>
          </a:xfrm>
        </p:spPr>
        <p:txBody>
          <a:bodyPr anchor="b">
            <a:normAutofit/>
          </a:bodyPr>
          <a:lstStyle/>
          <a:p>
            <a:pPr algn="r"/>
            <a:r>
              <a:rPr lang="cs-CZ" sz="3600" b="1" dirty="0" err="1"/>
              <a:t>Ecosystem</a:t>
            </a:r>
            <a:r>
              <a:rPr lang="cs-CZ" sz="3600" b="1" dirty="0"/>
              <a:t> </a:t>
            </a:r>
            <a:r>
              <a:rPr lang="cs-CZ" sz="3600" b="1" dirty="0" err="1"/>
              <a:t>Restoration</a:t>
            </a:r>
            <a:r>
              <a:rPr lang="cs-CZ" sz="3600" b="1" dirty="0"/>
              <a:t> </a:t>
            </a:r>
            <a:r>
              <a:rPr lang="cs-CZ" sz="3600" b="1" dirty="0" err="1"/>
              <a:t>Corporation</a:t>
            </a:r>
            <a:endParaRPr lang="cs-CZ" sz="3600" b="1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B48BFAD-4831-D1DA-D6B7-751BD6B8BE2D}"/>
              </a:ext>
            </a:extLst>
          </p:cNvPr>
          <p:cNvSpPr txBox="1">
            <a:spLocks/>
          </p:cNvSpPr>
          <p:nvPr/>
        </p:nvSpPr>
        <p:spPr>
          <a:xfrm>
            <a:off x="7366475" y="2676423"/>
            <a:ext cx="4691641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2800" b="1" dirty="0"/>
              <a:t>Business as </a:t>
            </a:r>
            <a:r>
              <a:rPr lang="cs-CZ" sz="2800" b="1" dirty="0" err="1"/>
              <a:t>Unusual</a:t>
            </a:r>
            <a:endParaRPr lang="cs-CZ" sz="2800" b="1" dirty="0"/>
          </a:p>
          <a:p>
            <a:pPr algn="r"/>
            <a:r>
              <a:rPr lang="cs-CZ" sz="2800" b="1" dirty="0"/>
              <a:t>Martin Ondra &amp; Petr Dušek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505922A-7E7B-EB72-1A1A-40081069E883}"/>
              </a:ext>
            </a:extLst>
          </p:cNvPr>
          <p:cNvSpPr txBox="1">
            <a:spLocks/>
          </p:cNvSpPr>
          <p:nvPr/>
        </p:nvSpPr>
        <p:spPr>
          <a:xfrm>
            <a:off x="7500054" y="5055481"/>
            <a:ext cx="4691641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b="1" dirty="0"/>
              <a:t>13 December 2024</a:t>
            </a:r>
            <a:br>
              <a:rPr lang="en-US" sz="1200" b="1" dirty="0"/>
            </a:br>
            <a:r>
              <a:rPr lang="en-US" sz="1200" b="1" dirty="0"/>
              <a:t>Design of Information Services</a:t>
            </a:r>
            <a:br>
              <a:rPr lang="en-US" sz="1200" b="1" dirty="0"/>
            </a:br>
            <a:r>
              <a:rPr lang="en-US" sz="1200" b="1" dirty="0"/>
              <a:t>Masaryk University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116700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FF08E8-BC02-0E8E-0A64-20BEFE99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dirty="0" err="1"/>
              <a:t>Similar</a:t>
            </a:r>
            <a:r>
              <a:rPr lang="cs-CZ" dirty="0"/>
              <a:t> </a:t>
            </a:r>
            <a:r>
              <a:rPr lang="cs-CZ" dirty="0" err="1"/>
              <a:t>Ideas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497C5B-3332-E2EC-4FFF-A677FF05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106199" cy="42292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100" dirty="0">
                <a:hlinkClick r:id="rId2"/>
              </a:rPr>
              <a:t>Carbon curency</a:t>
            </a:r>
            <a:r>
              <a:rPr lang="cs-CZ" sz="1100" dirty="0"/>
              <a:t>: </a:t>
            </a:r>
            <a:r>
              <a:rPr lang="en-US" sz="1100" dirty="0"/>
              <a:t>Very similar idea, however, not very detailed. Carbon as currency for all (companies/individuals). For planting trees / sustainable behavior you get credits, states have tax incentives, company can use them a part of a salary</a:t>
            </a:r>
            <a:r>
              <a:rPr lang="cs-CZ" sz="1100" dirty="0"/>
              <a:t>.</a:t>
            </a:r>
          </a:p>
          <a:p>
            <a:r>
              <a:rPr lang="cs-CZ" sz="1100" dirty="0">
                <a:hlinkClick r:id="rId3"/>
              </a:rPr>
              <a:t>Eco-coin</a:t>
            </a:r>
            <a:r>
              <a:rPr lang="cs-CZ" sz="1100" dirty="0"/>
              <a:t>: </a:t>
            </a:r>
            <a:r>
              <a:rPr lang="en-US" sz="1100" dirty="0"/>
              <a:t>Earn coins for sustainable action and use them to pay for inspiring products/services</a:t>
            </a:r>
            <a:r>
              <a:rPr lang="cs-CZ" sz="1100" dirty="0"/>
              <a:t>.</a:t>
            </a:r>
            <a:endParaRPr lang="cs-CZ" sz="1100" dirty="0">
              <a:ea typeface="Calibri"/>
              <a:cs typeface="Calibri"/>
            </a:endParaRPr>
          </a:p>
          <a:p>
            <a:r>
              <a:rPr lang="en-US" sz="1100" dirty="0">
                <a:hlinkClick r:id="rId4"/>
              </a:rPr>
              <a:t>Growing green money</a:t>
            </a:r>
            <a:r>
              <a:rPr lang="en-US" sz="1100" dirty="0"/>
              <a:t>: Local currencies as a way how to be more local and sustainability oriented. The article claims that although the currencies help to develop local business, it is hard to prove they also support sustainability</a:t>
            </a:r>
            <a:endParaRPr lang="en-US" sz="1100" dirty="0">
              <a:ea typeface="Calibri"/>
              <a:cs typeface="Calibri"/>
            </a:endParaRPr>
          </a:p>
          <a:p>
            <a:r>
              <a:rPr lang="en-US" sz="1100" dirty="0">
                <a:hlinkClick r:id="rId5"/>
              </a:rPr>
              <a:t>Developing new institutions for environmental governance</a:t>
            </a:r>
            <a:r>
              <a:rPr lang="en-US" sz="1100" dirty="0"/>
              <a:t>: By supporting local currencies, we support local and "cash-less trade". It encourages volunteering. It helps to re-shape current consumption patterns.</a:t>
            </a:r>
            <a:endParaRPr lang="en-US" sz="1100" dirty="0">
              <a:ea typeface="Calibri"/>
              <a:cs typeface="Calibri"/>
            </a:endParaRPr>
          </a:p>
          <a:p>
            <a:r>
              <a:rPr lang="en-US" sz="1100" dirty="0">
                <a:hlinkClick r:id="rId6"/>
              </a:rPr>
              <a:t>Resource control by a sustainability based currency equivalent</a:t>
            </a:r>
            <a:r>
              <a:rPr lang="en-US" sz="1100" dirty="0"/>
              <a:t>: </a:t>
            </a:r>
            <a:r>
              <a:rPr lang="en-US" sz="1100" dirty="0" err="1"/>
              <a:t>Ecopoints</a:t>
            </a:r>
            <a:r>
              <a:rPr lang="en-US" sz="1100" dirty="0"/>
              <a:t> - very similar idea. A final number of </a:t>
            </a:r>
            <a:r>
              <a:rPr lang="en-US" sz="1100" dirty="0" err="1"/>
              <a:t>ecopoints</a:t>
            </a:r>
            <a:r>
              <a:rPr lang="en-US" sz="1100" dirty="0"/>
              <a:t> is allocated on </a:t>
            </a:r>
            <a:r>
              <a:rPr lang="en-US" sz="1100" dirty="0" err="1"/>
              <a:t>yerly</a:t>
            </a:r>
            <a:r>
              <a:rPr lang="en-US" sz="1100" dirty="0"/>
              <a:t> bases to the whole planet. Trade with these points is allowed. </a:t>
            </a:r>
            <a:r>
              <a:rPr lang="en-US" sz="1100" dirty="0" err="1"/>
              <a:t>Ecopoints</a:t>
            </a:r>
            <a:r>
              <a:rPr lang="en-US" sz="1100" dirty="0"/>
              <a:t> are required for fresh resource extraction but not for recycled / reused materials, incentivizing circular economy practices. Prices of goods and services reflect their resource impact, promoting sustainable consumption and technological innovation.</a:t>
            </a:r>
            <a:endParaRPr lang="en-US" sz="1100" dirty="0">
              <a:ea typeface="Calibri"/>
              <a:cs typeface="Calibri"/>
            </a:endParaRPr>
          </a:p>
          <a:p>
            <a:r>
              <a:rPr lang="en-US" sz="1100" dirty="0">
                <a:ea typeface="Calibri"/>
                <a:cs typeface="Calibri"/>
              </a:rPr>
              <a:t>Etc.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D2DD6D-A634-9E34-97F3-2D00B01C0A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187" r="1029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0919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FF08E8-BC02-0E8E-0A64-20BEFE99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dirty="0">
                <a:latin typeface="Calibri Light"/>
                <a:ea typeface="Calibri Light"/>
                <a:cs typeface="Calibri Light"/>
              </a:rPr>
              <a:t>Ecosystem Restoration Model</a:t>
            </a:r>
            <a:r>
              <a:rPr lang="en-GB" dirty="0">
                <a:ea typeface="Calibri Light"/>
                <a:cs typeface="Calibri Light"/>
              </a:rPr>
              <a:t> </a:t>
            </a:r>
            <a:r>
              <a:rPr lang="cs-CZ" dirty="0">
                <a:ea typeface="Calibri Light"/>
                <a:cs typeface="Calibri Light"/>
              </a:rPr>
              <a:t>B</a:t>
            </a:r>
            <a:r>
              <a:rPr lang="en-GB" dirty="0" err="1">
                <a:ea typeface="Calibri Light"/>
                <a:cs typeface="Calibri Light"/>
              </a:rPr>
              <a:t>asics</a:t>
            </a:r>
            <a:endParaRPr lang="cs-CZ" dirty="0" err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497C5B-3332-E2EC-4FFF-A677FF05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475" y="2170364"/>
            <a:ext cx="6131767" cy="20313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400" b="1" dirty="0"/>
              <a:t>1. </a:t>
            </a:r>
            <a:r>
              <a:rPr lang="en-US" sz="1400" b="1" dirty="0"/>
              <a:t>All product and services cost both money and </a:t>
            </a:r>
            <a:r>
              <a:rPr lang="en-US" sz="1400" b="1" i="1" err="1"/>
              <a:t>Treecoin</a:t>
            </a:r>
            <a:endParaRPr lang="en-US" sz="1400" b="1" i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400" b="1" dirty="0">
                <a:ea typeface="Calibri"/>
                <a:cs typeface="Calibri"/>
              </a:rPr>
              <a:t>2. Subjects can gain </a:t>
            </a:r>
            <a:r>
              <a:rPr lang="en-US" sz="1400" b="1" dirty="0" err="1">
                <a:ea typeface="Calibri"/>
                <a:cs typeface="Calibri"/>
              </a:rPr>
              <a:t>Treecoin</a:t>
            </a:r>
            <a:r>
              <a:rPr lang="en-US" sz="1400" b="1" dirty="0">
                <a:ea typeface="Calibri"/>
                <a:cs typeface="Calibri"/>
              </a:rPr>
              <a:t> by participating in environmental related projects or by purchasing environmentally friendly technologies or energy</a:t>
            </a:r>
          </a:p>
          <a:p>
            <a:pPr marL="0" indent="0">
              <a:buNone/>
            </a:pPr>
            <a:r>
              <a:rPr lang="en-US" sz="1400" b="1" dirty="0">
                <a:ea typeface="Calibri"/>
                <a:cs typeface="Calibri"/>
              </a:rPr>
              <a:t>3. </a:t>
            </a:r>
            <a:r>
              <a:rPr lang="en-US" sz="1400" b="1" dirty="0" err="1">
                <a:ea typeface="Calibri"/>
                <a:cs typeface="Calibri"/>
              </a:rPr>
              <a:t>Treecoin</a:t>
            </a:r>
            <a:r>
              <a:rPr lang="en-US" sz="1400" b="1" dirty="0">
                <a:ea typeface="Calibri"/>
                <a:cs typeface="Calibri"/>
              </a:rPr>
              <a:t> can be purchased from a state agency for money*</a:t>
            </a:r>
            <a:endParaRPr lang="en-US" sz="1400" b="1" dirty="0"/>
          </a:p>
          <a:p>
            <a:pPr marL="0" indent="0">
              <a:buNone/>
            </a:pPr>
            <a:r>
              <a:rPr lang="en-US" sz="1400" b="1" dirty="0">
                <a:ea typeface="Calibri" panose="020F0502020204030204"/>
                <a:cs typeface="Calibri" panose="020F0502020204030204"/>
              </a:rPr>
              <a:t>4. Gains from purchasing </a:t>
            </a:r>
            <a:r>
              <a:rPr lang="en-US" sz="1400" b="1" dirty="0" err="1">
                <a:ea typeface="Calibri" panose="020F0502020204030204"/>
                <a:cs typeface="Calibri" panose="020F0502020204030204"/>
              </a:rPr>
              <a:t>treecoin</a:t>
            </a:r>
            <a:r>
              <a:rPr lang="en-US" sz="1400" b="1" dirty="0">
                <a:ea typeface="Calibri" panose="020F0502020204030204"/>
                <a:cs typeface="Calibri" panose="020F0502020204030204"/>
              </a:rPr>
              <a:t> are used to fund environmental related projects, technology and research</a:t>
            </a:r>
          </a:p>
          <a:p>
            <a:pPr marL="0" indent="0">
              <a:buNone/>
            </a:pPr>
            <a:r>
              <a:rPr lang="en-US" sz="1400" b="1" dirty="0">
                <a:ea typeface="Calibri" panose="020F0502020204030204"/>
                <a:cs typeface="Calibri" panose="020F0502020204030204"/>
              </a:rPr>
              <a:t>5. </a:t>
            </a:r>
            <a:r>
              <a:rPr lang="en-US" sz="1400" b="1" dirty="0" err="1">
                <a:ea typeface="Calibri" panose="020F0502020204030204"/>
                <a:cs typeface="Calibri" panose="020F0502020204030204"/>
              </a:rPr>
              <a:t>Treecoin</a:t>
            </a:r>
            <a:r>
              <a:rPr lang="en-US" sz="1400" b="1" dirty="0">
                <a:ea typeface="Calibri" panose="020F0502020204030204"/>
                <a:cs typeface="Calibri" panose="020F0502020204030204"/>
              </a:rPr>
              <a:t> tracking relies on blockchain technology</a:t>
            </a:r>
            <a:endParaRPr lang="cs-CZ" sz="14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069AF5D-719F-0EBE-B62F-1C4AFEB647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27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6CF3D1C-9C91-FD5A-E7E6-2DBC2C56A152}"/>
              </a:ext>
            </a:extLst>
          </p:cNvPr>
          <p:cNvSpPr txBox="1"/>
          <p:nvPr/>
        </p:nvSpPr>
        <p:spPr>
          <a:xfrm>
            <a:off x="862220" y="4294746"/>
            <a:ext cx="3777342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ea typeface="Calibri"/>
                <a:cs typeface="Calibri"/>
              </a:rPr>
              <a:t>How is </a:t>
            </a:r>
            <a:r>
              <a:rPr lang="en-US" sz="1200" b="1" dirty="0" err="1">
                <a:ea typeface="Calibri"/>
                <a:cs typeface="Calibri"/>
              </a:rPr>
              <a:t>Treecoin</a:t>
            </a:r>
            <a:r>
              <a:rPr lang="en-US" sz="1200" b="1" dirty="0">
                <a:ea typeface="Calibri"/>
                <a:cs typeface="Calibri"/>
              </a:rPr>
              <a:t> cost of product or services calculated?</a:t>
            </a:r>
            <a:endParaRPr lang="cs-CZ" sz="1200" dirty="0">
              <a:ea typeface="Calibri"/>
              <a:cs typeface="Calibri"/>
            </a:endParaRPr>
          </a:p>
          <a:p>
            <a:endParaRPr lang="en-US" sz="1200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On bases how much CO2e was calculated during service/product production (at the point of sale)</a:t>
            </a:r>
            <a:endParaRPr lang="cs-CZ" sz="1200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Companies would be required to measure their "carbon" footprint (based on GHG protocol) </a:t>
            </a:r>
            <a:endParaRPr lang="cs-CZ" sz="1200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There will be official recalculation industry average for products or services</a:t>
            </a:r>
          </a:p>
          <a:p>
            <a:pPr algn="l"/>
            <a:endParaRPr lang="cs-CZ" dirty="0">
              <a:ea typeface="Calibri"/>
              <a:cs typeface="Calibri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694916B-ADD5-C9A1-8FBE-C5E53A3A70BF}"/>
              </a:ext>
            </a:extLst>
          </p:cNvPr>
          <p:cNvSpPr txBox="1"/>
          <p:nvPr/>
        </p:nvSpPr>
        <p:spPr>
          <a:xfrm>
            <a:off x="921554" y="5871878"/>
            <a:ext cx="377734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ea typeface="Calibri"/>
                <a:cs typeface="Calibri"/>
              </a:rPr>
              <a:t>How is </a:t>
            </a:r>
            <a:r>
              <a:rPr lang="en-US" sz="1200" b="1" dirty="0" err="1">
                <a:ea typeface="Calibri"/>
                <a:cs typeface="Calibri"/>
              </a:rPr>
              <a:t>Treecoin</a:t>
            </a:r>
            <a:r>
              <a:rPr lang="en-US" sz="1200" b="1" dirty="0">
                <a:ea typeface="Calibri"/>
                <a:cs typeface="Calibri"/>
              </a:rPr>
              <a:t> valuated?</a:t>
            </a:r>
            <a:endParaRPr lang="cs-CZ" sz="1200" dirty="0">
              <a:ea typeface="Calibri"/>
              <a:cs typeface="Calibri"/>
            </a:endParaRPr>
          </a:p>
          <a:p>
            <a:endParaRPr lang="en-US" sz="1200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It is pegged to monetary currency</a:t>
            </a:r>
            <a:endParaRPr lang="cs-CZ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a typeface="Calibri"/>
                <a:cs typeface="Calibri"/>
              </a:rPr>
              <a:t>Every country has its own sustainability-oriented coin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0309B52-D093-7BD4-EFED-1E42604437EF}"/>
              </a:ext>
            </a:extLst>
          </p:cNvPr>
          <p:cNvSpPr txBox="1"/>
          <p:nvPr/>
        </p:nvSpPr>
        <p:spPr>
          <a:xfrm>
            <a:off x="4809704" y="6000294"/>
            <a:ext cx="28209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ea typeface="Calibri"/>
                <a:cs typeface="Calibri"/>
              </a:rPr>
              <a:t>*</a:t>
            </a:r>
            <a:r>
              <a:rPr lang="cs-CZ" sz="900" dirty="0" err="1">
                <a:ea typeface="Calibri"/>
                <a:cs typeface="Calibri"/>
              </a:rPr>
              <a:t>Payment</a:t>
            </a:r>
            <a:r>
              <a:rPr lang="cs-CZ" sz="900" dirty="0">
                <a:ea typeface="Calibri"/>
                <a:cs typeface="Calibri"/>
              </a:rPr>
              <a:t> of </a:t>
            </a:r>
            <a:r>
              <a:rPr lang="cs-CZ" sz="900" dirty="0" err="1">
                <a:ea typeface="Calibri"/>
                <a:cs typeface="Calibri"/>
              </a:rPr>
              <a:t>Treecoin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value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can</a:t>
            </a:r>
            <a:r>
              <a:rPr lang="cs-CZ" sz="900" dirty="0">
                <a:ea typeface="Calibri"/>
                <a:cs typeface="Calibri"/>
              </a:rPr>
              <a:t> </a:t>
            </a:r>
            <a:br>
              <a:rPr lang="cs-CZ" sz="900" dirty="0">
                <a:ea typeface="Calibri"/>
                <a:cs typeface="Calibri"/>
              </a:rPr>
            </a:br>
            <a:r>
              <a:rPr lang="cs-CZ" sz="900" dirty="0" err="1">
                <a:ea typeface="Calibri"/>
                <a:cs typeface="Calibri"/>
              </a:rPr>
              <a:t>be</a:t>
            </a:r>
            <a:r>
              <a:rPr lang="cs-CZ" sz="900" dirty="0">
                <a:ea typeface="Calibri"/>
                <a:cs typeface="Calibri"/>
              </a:rPr>
              <a:t> done by a </a:t>
            </a:r>
            <a:r>
              <a:rPr lang="cs-CZ" sz="900" dirty="0" err="1">
                <a:ea typeface="Calibri"/>
                <a:cs typeface="Calibri"/>
              </a:rPr>
              <a:t>consumer</a:t>
            </a:r>
            <a:r>
              <a:rPr lang="cs-CZ" sz="900" dirty="0">
                <a:ea typeface="Calibri"/>
                <a:cs typeface="Calibri"/>
              </a:rPr>
              <a:t> in </a:t>
            </a:r>
            <a:r>
              <a:rPr lang="cs-CZ" sz="900" dirty="0" err="1">
                <a:ea typeface="Calibri"/>
                <a:cs typeface="Calibri"/>
              </a:rPr>
              <a:t>money</a:t>
            </a:r>
            <a:r>
              <a:rPr lang="cs-CZ" sz="900" dirty="0">
                <a:ea typeface="Calibri"/>
                <a:cs typeface="Calibri"/>
              </a:rPr>
              <a:t>, </a:t>
            </a:r>
            <a:r>
              <a:rPr lang="cs-CZ" sz="900" dirty="0" err="1">
                <a:ea typeface="Calibri"/>
                <a:cs typeface="Calibri"/>
              </a:rPr>
              <a:t>it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is</a:t>
            </a:r>
            <a:r>
              <a:rPr lang="cs-CZ" sz="900" dirty="0">
                <a:ea typeface="Calibri"/>
                <a:cs typeface="Calibri"/>
              </a:rPr>
              <a:t>, </a:t>
            </a:r>
            <a:br>
              <a:rPr lang="cs-CZ" sz="900" dirty="0">
                <a:ea typeface="Calibri"/>
                <a:cs typeface="Calibri"/>
              </a:rPr>
            </a:br>
            <a:r>
              <a:rPr lang="cs-CZ" sz="900" dirty="0" err="1">
                <a:ea typeface="Calibri"/>
                <a:cs typeface="Calibri"/>
              </a:rPr>
              <a:t>however</a:t>
            </a:r>
            <a:r>
              <a:rPr lang="cs-CZ" sz="900" dirty="0">
                <a:ea typeface="Calibri"/>
                <a:cs typeface="Calibri"/>
              </a:rPr>
              <a:t>, </a:t>
            </a:r>
            <a:r>
              <a:rPr lang="cs-CZ" sz="900" dirty="0" err="1">
                <a:ea typeface="Calibri"/>
                <a:cs typeface="Calibri"/>
              </a:rPr>
              <a:t>treated</a:t>
            </a:r>
            <a:r>
              <a:rPr lang="cs-CZ" sz="900" dirty="0">
                <a:ea typeface="Calibri"/>
                <a:cs typeface="Calibri"/>
              </a:rPr>
              <a:t> as a </a:t>
            </a:r>
            <a:r>
              <a:rPr lang="cs-CZ" sz="900" dirty="0" err="1">
                <a:ea typeface="Calibri"/>
                <a:cs typeface="Calibri"/>
              </a:rPr>
              <a:t>purchase</a:t>
            </a:r>
            <a:r>
              <a:rPr lang="cs-CZ" sz="900" dirty="0">
                <a:ea typeface="Calibri"/>
                <a:cs typeface="Calibri"/>
              </a:rPr>
              <a:t> of </a:t>
            </a:r>
            <a:r>
              <a:rPr lang="cs-CZ" sz="900" dirty="0" err="1">
                <a:ea typeface="Calibri"/>
                <a:cs typeface="Calibri"/>
              </a:rPr>
              <a:t>Treecoin</a:t>
            </a:r>
            <a:br>
              <a:rPr lang="cs-CZ" sz="900" dirty="0">
                <a:ea typeface="Calibri"/>
                <a:cs typeface="Calibri"/>
              </a:rPr>
            </a:br>
            <a:r>
              <a:rPr lang="cs-CZ" sz="900" dirty="0">
                <a:ea typeface="Calibri"/>
                <a:cs typeface="Calibri"/>
              </a:rPr>
              <a:t> (via </a:t>
            </a:r>
            <a:r>
              <a:rPr lang="cs-CZ" sz="900" dirty="0" err="1">
                <a:ea typeface="Calibri"/>
                <a:cs typeface="Calibri"/>
              </a:rPr>
              <a:t>State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Agency</a:t>
            </a:r>
            <a:r>
              <a:rPr lang="cs-CZ" sz="900" dirty="0">
                <a:ea typeface="Calibri"/>
                <a:cs typeface="Calibri"/>
              </a:rPr>
              <a:t>), </a:t>
            </a:r>
            <a:r>
              <a:rPr lang="cs-CZ" sz="900" dirty="0" err="1">
                <a:ea typeface="Calibri"/>
                <a:cs typeface="Calibri"/>
              </a:rPr>
              <a:t>which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is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then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used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for</a:t>
            </a:r>
            <a:r>
              <a:rPr lang="cs-CZ" sz="900" dirty="0">
                <a:ea typeface="Calibri"/>
                <a:cs typeface="Calibri"/>
              </a:rPr>
              <a:t> </a:t>
            </a:r>
            <a:r>
              <a:rPr lang="cs-CZ" sz="900" dirty="0" err="1">
                <a:ea typeface="Calibri"/>
                <a:cs typeface="Calibri"/>
              </a:rPr>
              <a:t>payment</a:t>
            </a:r>
            <a:endParaRPr lang="cs-CZ" sz="900" dirty="0">
              <a:ea typeface="Calibri"/>
              <a:cs typeface="Calibri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28E8612-C40A-16CB-8116-2B0D4E53F25D}"/>
              </a:ext>
            </a:extLst>
          </p:cNvPr>
          <p:cNvSpPr txBox="1"/>
          <p:nvPr/>
        </p:nvSpPr>
        <p:spPr>
          <a:xfrm>
            <a:off x="863601" y="1756228"/>
            <a:ext cx="48042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>
                    <a:lumMod val="49000"/>
                  </a:schemeClr>
                </a:solidFill>
                <a:latin typeface="Calibri Light"/>
                <a:ea typeface="Calibri Light"/>
                <a:cs typeface="Calibri Light"/>
              </a:rPr>
              <a:t>Parallel </a:t>
            </a:r>
            <a:r>
              <a:rPr lang="cs-CZ" dirty="0">
                <a:solidFill>
                  <a:schemeClr val="bg1">
                    <a:lumMod val="49000"/>
                  </a:schemeClr>
                </a:solidFill>
                <a:latin typeface="Calibri Light"/>
                <a:ea typeface="Calibri Light"/>
                <a:cs typeface="Calibri Light"/>
              </a:rPr>
              <a:t>A</a:t>
            </a:r>
            <a:r>
              <a:rPr lang="en-GB" err="1">
                <a:solidFill>
                  <a:schemeClr val="bg1">
                    <a:lumMod val="49000"/>
                  </a:schemeClr>
                </a:solidFill>
                <a:latin typeface="Calibri Light"/>
                <a:ea typeface="Calibri Light"/>
                <a:cs typeface="Calibri Light"/>
              </a:rPr>
              <a:t>lternative</a:t>
            </a:r>
            <a:r>
              <a:rPr lang="en-GB" dirty="0">
                <a:solidFill>
                  <a:schemeClr val="bg1">
                    <a:lumMod val="49000"/>
                  </a:schemeClr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cs-CZ" dirty="0">
                <a:solidFill>
                  <a:schemeClr val="bg1">
                    <a:lumMod val="49000"/>
                  </a:schemeClr>
                </a:solidFill>
                <a:latin typeface="Calibri Light"/>
                <a:ea typeface="Calibri Light"/>
                <a:cs typeface="Calibri Light"/>
              </a:rPr>
              <a:t>C</a:t>
            </a:r>
            <a:r>
              <a:rPr lang="en-GB" err="1">
                <a:solidFill>
                  <a:schemeClr val="bg1">
                    <a:lumMod val="49000"/>
                  </a:schemeClr>
                </a:solidFill>
                <a:latin typeface="Calibri Light"/>
                <a:ea typeface="Calibri Light"/>
                <a:cs typeface="Calibri Light"/>
              </a:rPr>
              <a:t>urrency</a:t>
            </a:r>
            <a:endParaRPr lang="en-GB">
              <a:solidFill>
                <a:schemeClr val="bg1">
                  <a:lumMod val="49000"/>
                </a:schemeClr>
              </a:solidFill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689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FF08E8-BC02-0E8E-0A64-20BEFE99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7338060" cy="1807305"/>
          </a:xfrm>
        </p:spPr>
        <p:txBody>
          <a:bodyPr>
            <a:normAutofit/>
          </a:bodyPr>
          <a:lstStyle/>
          <a:p>
            <a:r>
              <a:rPr lang="en-GB" dirty="0">
                <a:ea typeface="Calibri Light"/>
                <a:cs typeface="Calibri Light"/>
              </a:rPr>
              <a:t>System </a:t>
            </a:r>
            <a:r>
              <a:rPr lang="cs-CZ" dirty="0">
                <a:ea typeface="Calibri Light"/>
                <a:cs typeface="Calibri Light"/>
              </a:rPr>
              <a:t>F</a:t>
            </a:r>
            <a:r>
              <a:rPr lang="en-GB" dirty="0" err="1">
                <a:ea typeface="Calibri Light"/>
                <a:cs typeface="Calibri Light"/>
              </a:rPr>
              <a:t>unctioning</a:t>
            </a:r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927CF5F5-8F90-5E9A-D40C-DDD5E1DDC30F}"/>
              </a:ext>
            </a:extLst>
          </p:cNvPr>
          <p:cNvSpPr/>
          <p:nvPr/>
        </p:nvSpPr>
        <p:spPr>
          <a:xfrm>
            <a:off x="9633856" y="2037184"/>
            <a:ext cx="233265" cy="241040"/>
          </a:xfrm>
          <a:prstGeom prst="ellipse">
            <a:avLst/>
          </a:prstGeom>
          <a:solidFill>
            <a:srgbClr val="E55333"/>
          </a:solidFill>
          <a:ln>
            <a:solidFill>
              <a:srgbClr val="E55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05F611B-E27B-DF54-1070-9F945655371E}"/>
              </a:ext>
            </a:extLst>
          </p:cNvPr>
          <p:cNvSpPr/>
          <p:nvPr/>
        </p:nvSpPr>
        <p:spPr>
          <a:xfrm>
            <a:off x="9633856" y="2457061"/>
            <a:ext cx="233265" cy="241040"/>
          </a:xfrm>
          <a:prstGeom prst="ellipse">
            <a:avLst/>
          </a:prstGeom>
          <a:solidFill>
            <a:srgbClr val="1EA287"/>
          </a:solidFill>
          <a:ln>
            <a:solidFill>
              <a:srgbClr val="1EA28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24D9CA-39E8-10CE-9C05-D7BB6EEF039D}"/>
              </a:ext>
            </a:extLst>
          </p:cNvPr>
          <p:cNvSpPr txBox="1"/>
          <p:nvPr/>
        </p:nvSpPr>
        <p:spPr>
          <a:xfrm>
            <a:off x="9952652" y="2006081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400" dirty="0">
                <a:ea typeface="Calibri"/>
                <a:cs typeface="Calibri"/>
              </a:rPr>
              <a:t>Money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F9DF96D-319B-B455-62D7-F1E370F75CA3}"/>
              </a:ext>
            </a:extLst>
          </p:cNvPr>
          <p:cNvSpPr txBox="1"/>
          <p:nvPr/>
        </p:nvSpPr>
        <p:spPr>
          <a:xfrm>
            <a:off x="9952652" y="2425958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400" dirty="0" err="1">
                <a:ea typeface="Calibri"/>
                <a:cs typeface="Calibri"/>
              </a:rPr>
              <a:t>Treecoin</a:t>
            </a:r>
            <a:endParaRPr lang="cs-CZ" dirty="0" err="1"/>
          </a:p>
        </p:txBody>
      </p:sp>
      <p:pic>
        <p:nvPicPr>
          <p:cNvPr id="8" name="Obrázek 7" descr="Obsah obrázku text, diagram, Plán, Nalepovací papírek&#10;&#10;Popis se vygeneroval automaticky.">
            <a:extLst>
              <a:ext uri="{FF2B5EF4-FFF2-40B4-BE49-F238E27FC236}">
                <a16:creationId xmlns:a16="http://schemas.microsoft.com/office/drawing/2014/main" id="{A042CD25-A702-BE44-12AA-34604B8D9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87" y="1656184"/>
            <a:ext cx="815504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9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FF08E8-BC02-0E8E-0A64-20BEFE99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6784648" cy="1600408"/>
          </a:xfrm>
        </p:spPr>
        <p:txBody>
          <a:bodyPr>
            <a:normAutofit/>
          </a:bodyPr>
          <a:lstStyle/>
          <a:p>
            <a:r>
              <a:rPr lang="en-GB" dirty="0">
                <a:ea typeface="Calibri Light"/>
                <a:cs typeface="Calibri Light"/>
              </a:rPr>
              <a:t>Gaining </a:t>
            </a:r>
            <a:r>
              <a:rPr lang="en-GB" dirty="0" err="1">
                <a:ea typeface="Calibri Light"/>
                <a:cs typeface="Calibri Light"/>
              </a:rPr>
              <a:t>Treecoin</a:t>
            </a:r>
            <a:r>
              <a:rPr lang="cs-CZ" dirty="0">
                <a:ea typeface="Calibri Light"/>
                <a:cs typeface="Calibri Light"/>
              </a:rPr>
              <a:t>:</a:t>
            </a:r>
            <a:br>
              <a:rPr lang="cs-CZ" dirty="0">
                <a:ea typeface="Calibri Light"/>
                <a:cs typeface="Calibri Light"/>
              </a:rPr>
            </a:br>
            <a:r>
              <a:rPr lang="en-GB" dirty="0">
                <a:ea typeface="Calibri Light"/>
                <a:cs typeface="Calibri Light"/>
              </a:rPr>
              <a:t>Threes </a:t>
            </a:r>
            <a:r>
              <a:rPr lang="cs-CZ" dirty="0">
                <a:ea typeface="Calibri Light"/>
                <a:cs typeface="Calibri Light"/>
              </a:rPr>
              <a:t>H</a:t>
            </a:r>
            <a:r>
              <a:rPr lang="en-GB" dirty="0" err="1">
                <a:ea typeface="Calibri Light"/>
                <a:cs typeface="Calibri Light"/>
              </a:rPr>
              <a:t>ave</a:t>
            </a:r>
            <a:r>
              <a:rPr lang="en-GB" dirty="0">
                <a:ea typeface="Calibri Light"/>
                <a:cs typeface="Calibri Light"/>
              </a:rPr>
              <a:t> </a:t>
            </a:r>
            <a:r>
              <a:rPr lang="cs-CZ" dirty="0">
                <a:ea typeface="Calibri Light"/>
                <a:cs typeface="Calibri Light"/>
              </a:rPr>
              <a:t>V</a:t>
            </a:r>
            <a:r>
              <a:rPr lang="en-GB" dirty="0" err="1">
                <a:ea typeface="Calibri Light"/>
                <a:cs typeface="Calibri Light"/>
              </a:rPr>
              <a:t>alue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CC2EF4-0533-58AD-1D25-1A0F3E11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6" r="8805"/>
          <a:stretch/>
        </p:blipFill>
        <p:spPr>
          <a:xfrm>
            <a:off x="6576298" y="10"/>
            <a:ext cx="561570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C6B189-1999-C766-5928-0FA5023D5AFC}"/>
              </a:ext>
            </a:extLst>
          </p:cNvPr>
          <p:cNvSpPr txBox="1"/>
          <p:nvPr/>
        </p:nvSpPr>
        <p:spPr>
          <a:xfrm>
            <a:off x="346548" y="2032993"/>
            <a:ext cx="229579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John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shopping</a:t>
            </a:r>
            <a:endParaRPr lang="cs-CZ" sz="1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D6B8C17-5EF6-5217-5833-E136DE661D72}"/>
              </a:ext>
            </a:extLst>
          </p:cNvPr>
          <p:cNvSpPr txBox="1"/>
          <p:nvPr/>
        </p:nvSpPr>
        <p:spPr>
          <a:xfrm>
            <a:off x="346548" y="2826095"/>
            <a:ext cx="22957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On a </a:t>
            </a:r>
            <a:r>
              <a:rPr lang="cs-CZ" sz="1400" dirty="0" err="1">
                <a:ea typeface="+mn-lt"/>
                <a:cs typeface="+mn-lt"/>
              </a:rPr>
              <a:t>bill</a:t>
            </a:r>
            <a:r>
              <a:rPr lang="cs-CZ" sz="1400" dirty="0">
                <a:ea typeface="+mn-lt"/>
                <a:cs typeface="+mn-lt"/>
              </a:rPr>
              <a:t> he </a:t>
            </a:r>
            <a:r>
              <a:rPr lang="cs-CZ" sz="1400" dirty="0" err="1">
                <a:ea typeface="+mn-lt"/>
                <a:cs typeface="+mn-lt"/>
              </a:rPr>
              <a:t>sees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that</a:t>
            </a:r>
            <a:r>
              <a:rPr lang="cs-CZ" sz="1400" dirty="0">
                <a:ea typeface="+mn-lt"/>
                <a:cs typeface="+mn-lt"/>
              </a:rPr>
              <a:t> 40% </a:t>
            </a:r>
            <a:r>
              <a:rPr lang="cs-CZ" sz="1400" dirty="0" err="1">
                <a:ea typeface="+mn-lt"/>
                <a:cs typeface="+mn-lt"/>
              </a:rPr>
              <a:t>of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cost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in </a:t>
            </a:r>
            <a:r>
              <a:rPr lang="cs-CZ" sz="1400" dirty="0" err="1">
                <a:ea typeface="+mn-lt"/>
                <a:cs typeface="+mn-lt"/>
              </a:rPr>
              <a:t>Treecoin</a:t>
            </a:r>
            <a:endParaRPr lang="cs-CZ" sz="1400" dirty="0" err="1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CD88D4-BCBE-B16D-0A2B-1B668C3BC656}"/>
              </a:ext>
            </a:extLst>
          </p:cNvPr>
          <p:cNvSpPr txBox="1"/>
          <p:nvPr/>
        </p:nvSpPr>
        <p:spPr>
          <a:xfrm>
            <a:off x="346548" y="3782482"/>
            <a:ext cx="229579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 err="1">
                <a:ea typeface="+mn-lt"/>
                <a:cs typeface="+mn-lt"/>
              </a:rPr>
              <a:t>This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irritates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him</a:t>
            </a:r>
            <a:r>
              <a:rPr lang="cs-CZ" sz="1400" dirty="0">
                <a:ea typeface="+mn-lt"/>
                <a:cs typeface="+mn-lt"/>
              </a:rPr>
              <a:t> and he thus seeks ways how to </a:t>
            </a:r>
            <a:r>
              <a:rPr lang="cs-CZ" sz="1400" dirty="0" err="1">
                <a:ea typeface="+mn-lt"/>
                <a:cs typeface="+mn-lt"/>
              </a:rPr>
              <a:t>gain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Treecoin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FAC02D-F1B6-ECD4-CD68-0C8C2A633CBA}"/>
              </a:ext>
            </a:extLst>
          </p:cNvPr>
          <p:cNvSpPr txBox="1"/>
          <p:nvPr/>
        </p:nvSpPr>
        <p:spPr>
          <a:xfrm>
            <a:off x="346548" y="5135421"/>
            <a:ext cx="229579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He </a:t>
            </a:r>
            <a:r>
              <a:rPr lang="cs-CZ" sz="1400" dirty="0" err="1">
                <a:ea typeface="+mn-lt"/>
                <a:cs typeface="+mn-lt"/>
              </a:rPr>
              <a:t>finds</a:t>
            </a:r>
            <a:r>
              <a:rPr lang="cs-CZ" sz="1400" dirty="0">
                <a:ea typeface="+mn-lt"/>
                <a:cs typeface="+mn-lt"/>
              </a:rPr>
              <a:t> out </a:t>
            </a:r>
            <a:r>
              <a:rPr lang="cs-CZ" sz="1400" dirty="0" err="1">
                <a:ea typeface="+mn-lt"/>
                <a:cs typeface="+mn-lt"/>
              </a:rPr>
              <a:t>that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there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an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option</a:t>
            </a:r>
            <a:r>
              <a:rPr lang="cs-CZ" sz="1400" dirty="0">
                <a:ea typeface="+mn-lt"/>
                <a:cs typeface="+mn-lt"/>
              </a:rPr>
              <a:t> to plant </a:t>
            </a:r>
            <a:r>
              <a:rPr lang="cs-CZ" sz="1400" dirty="0" err="1">
                <a:ea typeface="+mn-lt"/>
                <a:cs typeface="+mn-lt"/>
              </a:rPr>
              <a:t>trees</a:t>
            </a:r>
            <a:r>
              <a:rPr lang="cs-CZ" sz="1400" dirty="0">
                <a:ea typeface="+mn-lt"/>
                <a:cs typeface="+mn-lt"/>
              </a:rPr>
              <a:t> and </a:t>
            </a:r>
            <a:r>
              <a:rPr lang="cs-CZ" sz="1400" dirty="0" err="1">
                <a:ea typeface="+mn-lt"/>
                <a:cs typeface="+mn-lt"/>
              </a:rPr>
              <a:t>have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them</a:t>
            </a:r>
            <a:r>
              <a:rPr lang="cs-CZ" sz="1400" dirty="0">
                <a:ea typeface="+mn-lt"/>
                <a:cs typeface="+mn-lt"/>
              </a:rPr>
              <a:t> as </a:t>
            </a:r>
            <a:r>
              <a:rPr lang="cs-CZ" sz="1400" dirty="0" err="1">
                <a:ea typeface="+mn-lt"/>
                <a:cs typeface="+mn-lt"/>
              </a:rPr>
              <a:t>Treecoin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investment</a:t>
            </a:r>
            <a:endParaRPr lang="cs-CZ" sz="1400" dirty="0" err="1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3D43148-F57B-D6A9-48F6-52416BBE3945}"/>
              </a:ext>
            </a:extLst>
          </p:cNvPr>
          <p:cNvSpPr txBox="1"/>
          <p:nvPr/>
        </p:nvSpPr>
        <p:spPr>
          <a:xfrm>
            <a:off x="3471719" y="1975451"/>
            <a:ext cx="32458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In </a:t>
            </a:r>
            <a:r>
              <a:rPr lang="cs-CZ" sz="1400" dirty="0" err="1">
                <a:ea typeface="+mn-lt"/>
                <a:cs typeface="+mn-lt"/>
              </a:rPr>
              <a:t>an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app</a:t>
            </a:r>
            <a:r>
              <a:rPr lang="cs-CZ" sz="1400" dirty="0">
                <a:ea typeface="+mn-lt"/>
                <a:cs typeface="+mn-lt"/>
              </a:rPr>
              <a:t> he </a:t>
            </a:r>
            <a:r>
              <a:rPr lang="cs-CZ" sz="1400" dirty="0" err="1">
                <a:ea typeface="+mn-lt"/>
                <a:cs typeface="+mn-lt"/>
              </a:rPr>
              <a:t>reserves</a:t>
            </a:r>
            <a:r>
              <a:rPr lang="cs-CZ" sz="1400" dirty="0">
                <a:ea typeface="+mn-lt"/>
                <a:cs typeface="+mn-lt"/>
              </a:rPr>
              <a:t> a spot </a:t>
            </a:r>
            <a:r>
              <a:rPr lang="cs-CZ" sz="1400" dirty="0" err="1">
                <a:ea typeface="+mn-lt"/>
                <a:cs typeface="+mn-lt"/>
              </a:rPr>
              <a:t>for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planting</a:t>
            </a:r>
            <a:r>
              <a:rPr lang="cs-CZ" sz="1400" dirty="0">
                <a:ea typeface="+mn-lt"/>
                <a:cs typeface="+mn-lt"/>
              </a:rPr>
              <a:t> a </a:t>
            </a:r>
            <a:r>
              <a:rPr lang="cs-CZ" sz="1400" dirty="0" err="1">
                <a:ea typeface="+mn-lt"/>
                <a:cs typeface="+mn-lt"/>
              </a:rPr>
              <a:t>tree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0946F14-EDE0-4983-BA49-BD0DA821D1F2}"/>
              </a:ext>
            </a:extLst>
          </p:cNvPr>
          <p:cNvSpPr txBox="1"/>
          <p:nvPr/>
        </p:nvSpPr>
        <p:spPr>
          <a:xfrm>
            <a:off x="3471718" y="2828375"/>
            <a:ext cx="336950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In a Garden Centre </a:t>
            </a:r>
            <a:r>
              <a:rPr lang="cs-CZ" sz="1400" dirty="0" err="1">
                <a:ea typeface="+mn-lt"/>
                <a:cs typeface="+mn-lt"/>
              </a:rPr>
              <a:t>apps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helps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him</a:t>
            </a:r>
            <a:r>
              <a:rPr lang="cs-CZ" sz="1400" dirty="0">
                <a:ea typeface="+mn-lt"/>
                <a:cs typeface="+mn-lt"/>
              </a:rPr>
              <a:t> to </a:t>
            </a:r>
            <a:r>
              <a:rPr lang="cs-CZ" sz="1400" dirty="0" err="1">
                <a:ea typeface="+mn-lt"/>
                <a:cs typeface="+mn-lt"/>
              </a:rPr>
              <a:t>choose</a:t>
            </a:r>
            <a:r>
              <a:rPr lang="cs-CZ" sz="1400" dirty="0">
                <a:ea typeface="+mn-lt"/>
                <a:cs typeface="+mn-lt"/>
              </a:rPr>
              <a:t> a </a:t>
            </a:r>
            <a:r>
              <a:rPr lang="cs-CZ" sz="1400" dirty="0" err="1">
                <a:ea typeface="+mn-lt"/>
                <a:cs typeface="+mn-lt"/>
              </a:rPr>
              <a:t>tree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with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biggest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carbon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capture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potential</a:t>
            </a:r>
            <a:r>
              <a:rPr lang="cs-CZ" sz="1400" dirty="0">
                <a:ea typeface="+mn-lt"/>
                <a:cs typeface="+mn-lt"/>
              </a:rPr>
              <a:t> (</a:t>
            </a:r>
            <a:r>
              <a:rPr lang="cs-CZ" sz="1400" dirty="0" err="1">
                <a:ea typeface="+mn-lt"/>
                <a:cs typeface="+mn-lt"/>
              </a:rPr>
              <a:t>immediately</a:t>
            </a:r>
            <a:r>
              <a:rPr lang="cs-CZ" sz="1400" dirty="0">
                <a:ea typeface="+mn-lt"/>
                <a:cs typeface="+mn-lt"/>
              </a:rPr>
              <a:t> and in a </a:t>
            </a:r>
            <a:r>
              <a:rPr lang="cs-CZ" sz="1400" dirty="0" err="1">
                <a:ea typeface="+mn-lt"/>
                <a:cs typeface="+mn-lt"/>
              </a:rPr>
              <a:t>few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years</a:t>
            </a:r>
            <a:r>
              <a:rPr lang="cs-CZ" sz="1400" dirty="0">
                <a:ea typeface="+mn-lt"/>
                <a:cs typeface="+mn-lt"/>
              </a:rPr>
              <a:t> horizon)</a:t>
            </a:r>
            <a:endParaRPr lang="cs-CZ" sz="14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0C0FAB4-411B-813B-8163-9E45796B3C70}"/>
              </a:ext>
            </a:extLst>
          </p:cNvPr>
          <p:cNvSpPr txBox="1"/>
          <p:nvPr/>
        </p:nvSpPr>
        <p:spPr>
          <a:xfrm>
            <a:off x="3471717" y="4391252"/>
            <a:ext cx="33695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 err="1">
                <a:ea typeface="+mn-lt"/>
                <a:cs typeface="+mn-lt"/>
              </a:rPr>
              <a:t>After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proving</a:t>
            </a:r>
            <a:r>
              <a:rPr lang="cs-CZ" sz="1400" dirty="0">
                <a:ea typeface="+mn-lt"/>
                <a:cs typeface="+mn-lt"/>
              </a:rPr>
              <a:t> he </a:t>
            </a:r>
            <a:r>
              <a:rPr lang="cs-CZ" sz="1400" dirty="0" err="1">
                <a:ea typeface="+mn-lt"/>
                <a:cs typeface="+mn-lt"/>
              </a:rPr>
              <a:t>planted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tree</a:t>
            </a:r>
            <a:r>
              <a:rPr lang="cs-CZ" sz="1400" dirty="0">
                <a:ea typeface="+mn-lt"/>
                <a:cs typeface="+mn-lt"/>
              </a:rPr>
              <a:t> he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awarded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Treecoin</a:t>
            </a:r>
            <a:r>
              <a:rPr lang="cs-CZ" sz="1400" dirty="0">
                <a:ea typeface="+mn-lt"/>
                <a:cs typeface="+mn-lt"/>
              </a:rPr>
              <a:t>.</a:t>
            </a:r>
            <a:endParaRPr lang="cs-CZ" sz="14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56BF020-2702-ADAA-6D45-45C94098E15E}"/>
              </a:ext>
            </a:extLst>
          </p:cNvPr>
          <p:cNvSpPr txBox="1"/>
          <p:nvPr/>
        </p:nvSpPr>
        <p:spPr>
          <a:xfrm>
            <a:off x="3471717" y="5308762"/>
            <a:ext cx="33695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He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regularly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awarded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Treecoin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for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the</a:t>
            </a:r>
            <a:r>
              <a:rPr lang="cs-CZ" sz="1400" dirty="0">
                <a:ea typeface="+mn-lt"/>
                <a:cs typeface="+mn-lt"/>
              </a:rPr>
              <a:t> rest </a:t>
            </a:r>
            <a:r>
              <a:rPr lang="cs-CZ" sz="1400" dirty="0" err="1">
                <a:ea typeface="+mn-lt"/>
                <a:cs typeface="+mn-lt"/>
              </a:rPr>
              <a:t>of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three's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life</a:t>
            </a:r>
            <a:endParaRPr lang="cs-CZ" sz="1400" dirty="0" err="1"/>
          </a:p>
        </p:txBody>
      </p:sp>
      <p:sp>
        <p:nvSpPr>
          <p:cNvPr id="24" name="Šipka: dolů 23">
            <a:extLst>
              <a:ext uri="{FF2B5EF4-FFF2-40B4-BE49-F238E27FC236}">
                <a16:creationId xmlns:a16="http://schemas.microsoft.com/office/drawing/2014/main" id="{317D112A-869E-6021-72FE-B14F651A2A39}"/>
              </a:ext>
            </a:extLst>
          </p:cNvPr>
          <p:cNvSpPr/>
          <p:nvPr/>
        </p:nvSpPr>
        <p:spPr>
          <a:xfrm>
            <a:off x="931492" y="2340770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FD988529-45A4-C1D1-F850-FDD865899F06}"/>
              </a:ext>
            </a:extLst>
          </p:cNvPr>
          <p:cNvSpPr/>
          <p:nvPr/>
        </p:nvSpPr>
        <p:spPr>
          <a:xfrm>
            <a:off x="931491" y="3382850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lů 25">
            <a:extLst>
              <a:ext uri="{FF2B5EF4-FFF2-40B4-BE49-F238E27FC236}">
                <a16:creationId xmlns:a16="http://schemas.microsoft.com/office/drawing/2014/main" id="{9C550875-F8DF-38E4-F791-1C33B82FC09B}"/>
              </a:ext>
            </a:extLst>
          </p:cNvPr>
          <p:cNvSpPr/>
          <p:nvPr/>
        </p:nvSpPr>
        <p:spPr>
          <a:xfrm>
            <a:off x="965675" y="4611700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Šipka: dolů 26">
            <a:extLst>
              <a:ext uri="{FF2B5EF4-FFF2-40B4-BE49-F238E27FC236}">
                <a16:creationId xmlns:a16="http://schemas.microsoft.com/office/drawing/2014/main" id="{A56E7C3C-86B5-EC6C-EB99-17E2CC6B72EE}"/>
              </a:ext>
            </a:extLst>
          </p:cNvPr>
          <p:cNvSpPr/>
          <p:nvPr/>
        </p:nvSpPr>
        <p:spPr>
          <a:xfrm>
            <a:off x="4737507" y="2392928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Šipka: dolů 27">
            <a:extLst>
              <a:ext uri="{FF2B5EF4-FFF2-40B4-BE49-F238E27FC236}">
                <a16:creationId xmlns:a16="http://schemas.microsoft.com/office/drawing/2014/main" id="{6F898E36-6577-53A3-8146-44C013211E0A}"/>
              </a:ext>
            </a:extLst>
          </p:cNvPr>
          <p:cNvSpPr/>
          <p:nvPr/>
        </p:nvSpPr>
        <p:spPr>
          <a:xfrm>
            <a:off x="4732949" y="3870283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: dolů 28">
            <a:extLst>
              <a:ext uri="{FF2B5EF4-FFF2-40B4-BE49-F238E27FC236}">
                <a16:creationId xmlns:a16="http://schemas.microsoft.com/office/drawing/2014/main" id="{07AFF4E3-D41F-AFD5-2F76-B34446ADE4C8}"/>
              </a:ext>
            </a:extLst>
          </p:cNvPr>
          <p:cNvSpPr/>
          <p:nvPr/>
        </p:nvSpPr>
        <p:spPr>
          <a:xfrm>
            <a:off x="4759160" y="4899744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CCFD51B2-C14D-66E1-FDEC-A9BCFCAB1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606" y="2041539"/>
            <a:ext cx="9715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6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FF08E8-BC02-0E8E-0A64-20BEFE99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13626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Gaining </a:t>
            </a:r>
            <a:r>
              <a:rPr lang="en-US" dirty="0" err="1"/>
              <a:t>Treecoin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Recycling is Key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0BA04773-9266-A7E4-DBDB-66B33348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40" r="4196"/>
          <a:stretch/>
        </p:blipFill>
        <p:spPr>
          <a:xfrm>
            <a:off x="6537904" y="10"/>
            <a:ext cx="565409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CF35086-C61C-F82A-6BCB-CDDF8550FDBA}"/>
              </a:ext>
            </a:extLst>
          </p:cNvPr>
          <p:cNvSpPr txBox="1"/>
          <p:nvPr/>
        </p:nvSpPr>
        <p:spPr>
          <a:xfrm>
            <a:off x="354553" y="2135155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Marta </a:t>
            </a:r>
            <a:r>
              <a:rPr lang="cs-CZ" sz="1400" dirty="0" err="1">
                <a:ea typeface="+mn-lt"/>
                <a:cs typeface="+mn-lt"/>
              </a:rPr>
              <a:t>cooks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often</a:t>
            </a:r>
            <a:r>
              <a:rPr lang="cs-CZ" sz="1400" dirty="0">
                <a:ea typeface="+mn-lt"/>
                <a:cs typeface="+mn-lt"/>
              </a:rPr>
              <a:t> and </a:t>
            </a:r>
            <a:r>
              <a:rPr lang="cs-CZ" sz="1400" dirty="0" err="1">
                <a:ea typeface="+mn-lt"/>
                <a:cs typeface="+mn-lt"/>
              </a:rPr>
              <a:t>produces</a:t>
            </a:r>
            <a:r>
              <a:rPr lang="cs-CZ" sz="1400" dirty="0">
                <a:ea typeface="+mn-lt"/>
                <a:cs typeface="+mn-lt"/>
              </a:rPr>
              <a:t> a lot </a:t>
            </a:r>
            <a:r>
              <a:rPr lang="cs-CZ" sz="1400" dirty="0" err="1">
                <a:ea typeface="+mn-lt"/>
                <a:cs typeface="+mn-lt"/>
              </a:rPr>
              <a:t>of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Biowaste</a:t>
            </a:r>
            <a:endParaRPr lang="cs-CZ" sz="1400" dirty="0" err="1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1B1E5F2-F0F0-9FBA-DC77-1929AADD8AC1}"/>
              </a:ext>
            </a:extLst>
          </p:cNvPr>
          <p:cNvSpPr txBox="1"/>
          <p:nvPr/>
        </p:nvSpPr>
        <p:spPr>
          <a:xfrm>
            <a:off x="354553" y="3112188"/>
            <a:ext cx="274319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 err="1">
                <a:ea typeface="+mn-lt"/>
                <a:cs typeface="+mn-lt"/>
              </a:rPr>
              <a:t>She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sorts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it</a:t>
            </a:r>
            <a:r>
              <a:rPr lang="cs-CZ" sz="1400" dirty="0">
                <a:ea typeface="+mn-lt"/>
                <a:cs typeface="+mn-lt"/>
              </a:rPr>
              <a:t> out and </a:t>
            </a:r>
            <a:r>
              <a:rPr lang="cs-CZ" sz="1400" dirty="0" err="1">
                <a:ea typeface="+mn-lt"/>
                <a:cs typeface="+mn-lt"/>
              </a:rPr>
              <a:t>once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enough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biowaste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accumulate</a:t>
            </a:r>
            <a:r>
              <a:rPr lang="cs-CZ" sz="1400" dirty="0">
                <a:ea typeface="+mn-lt"/>
                <a:cs typeface="+mn-lt"/>
              </a:rPr>
              <a:t>, </a:t>
            </a:r>
            <a:r>
              <a:rPr lang="cs-CZ" sz="1400" dirty="0" err="1">
                <a:ea typeface="+mn-lt"/>
                <a:cs typeface="+mn-lt"/>
              </a:rPr>
              <a:t>she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goes</a:t>
            </a:r>
            <a:r>
              <a:rPr lang="cs-CZ" sz="1400" dirty="0">
                <a:ea typeface="+mn-lt"/>
                <a:cs typeface="+mn-lt"/>
              </a:rPr>
              <a:t> to a </a:t>
            </a:r>
            <a:r>
              <a:rPr lang="cs-CZ" sz="1400" dirty="0" err="1">
                <a:ea typeface="+mn-lt"/>
                <a:cs typeface="+mn-lt"/>
              </a:rPr>
              <a:t>Sorting</a:t>
            </a:r>
            <a:r>
              <a:rPr lang="cs-CZ" sz="1400" dirty="0">
                <a:ea typeface="+mn-lt"/>
                <a:cs typeface="+mn-lt"/>
              </a:rPr>
              <a:t> Centre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EF00035A-E2AB-0659-86B3-05172DC1089E}"/>
              </a:ext>
            </a:extLst>
          </p:cNvPr>
          <p:cNvSpPr txBox="1"/>
          <p:nvPr/>
        </p:nvSpPr>
        <p:spPr>
          <a:xfrm>
            <a:off x="354553" y="4534971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At </a:t>
            </a:r>
            <a:r>
              <a:rPr lang="cs-CZ" sz="1400" dirty="0" err="1">
                <a:ea typeface="+mn-lt"/>
                <a:cs typeface="+mn-lt"/>
              </a:rPr>
              <a:t>the</a:t>
            </a:r>
            <a:r>
              <a:rPr lang="cs-CZ" sz="1400" dirty="0">
                <a:ea typeface="+mn-lt"/>
                <a:cs typeface="+mn-lt"/>
              </a:rPr>
              <a:t> centre </a:t>
            </a:r>
            <a:r>
              <a:rPr lang="cs-CZ" sz="1400" dirty="0" err="1">
                <a:ea typeface="+mn-lt"/>
                <a:cs typeface="+mn-lt"/>
              </a:rPr>
              <a:t>it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checked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that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the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biowaste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was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separated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correctly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A501C1C-6660-37C7-1A7A-185E659B39CC}"/>
              </a:ext>
            </a:extLst>
          </p:cNvPr>
          <p:cNvSpPr txBox="1"/>
          <p:nvPr/>
        </p:nvSpPr>
        <p:spPr>
          <a:xfrm>
            <a:off x="426812" y="5868204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>
                <a:ea typeface="+mn-lt"/>
                <a:cs typeface="+mn-lt"/>
              </a:rPr>
              <a:t>Marta </a:t>
            </a:r>
            <a:r>
              <a:rPr lang="cs-CZ" sz="1400" dirty="0" err="1">
                <a:ea typeface="+mn-lt"/>
                <a:cs typeface="+mn-lt"/>
              </a:rPr>
              <a:t>gets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Treecoin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BB44549-2562-5B1E-88CF-EA15B57CCDB0}"/>
              </a:ext>
            </a:extLst>
          </p:cNvPr>
          <p:cNvSpPr txBox="1"/>
          <p:nvPr/>
        </p:nvSpPr>
        <p:spPr>
          <a:xfrm>
            <a:off x="3985000" y="2200844"/>
            <a:ext cx="38784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 err="1">
                <a:ea typeface="+mn-lt"/>
                <a:cs typeface="+mn-lt"/>
              </a:rPr>
              <a:t>Biowaste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used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for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energy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production</a:t>
            </a:r>
            <a:endParaRPr lang="cs-CZ" sz="1400" dirty="0" err="1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E473F0C-CB56-BD99-8DA9-A864679A06BA}"/>
              </a:ext>
            </a:extLst>
          </p:cNvPr>
          <p:cNvSpPr txBox="1"/>
          <p:nvPr/>
        </p:nvSpPr>
        <p:spPr>
          <a:xfrm>
            <a:off x="3985000" y="3526033"/>
            <a:ext cx="402615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 err="1">
                <a:ea typeface="+mn-lt"/>
                <a:cs typeface="+mn-lt"/>
              </a:rPr>
              <a:t>There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is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less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communal</a:t>
            </a:r>
            <a:r>
              <a:rPr lang="cs-CZ" sz="1400" dirty="0">
                <a:ea typeface="+mn-lt"/>
                <a:cs typeface="+mn-lt"/>
              </a:rPr>
              <a:t> </a:t>
            </a:r>
            <a:r>
              <a:rPr lang="cs-CZ" sz="1400" dirty="0" err="1">
                <a:ea typeface="+mn-lt"/>
                <a:cs typeface="+mn-lt"/>
              </a:rPr>
              <a:t>waste</a:t>
            </a:r>
            <a:endParaRPr lang="cs-CZ" sz="1400" dirty="0" err="1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C78BA115-13B2-F437-7999-DD6263647F3B}"/>
              </a:ext>
            </a:extLst>
          </p:cNvPr>
          <p:cNvSpPr txBox="1"/>
          <p:nvPr/>
        </p:nvSpPr>
        <p:spPr>
          <a:xfrm>
            <a:off x="3912741" y="4872670"/>
            <a:ext cx="402615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 dirty="0" err="1">
                <a:ea typeface="Calibri"/>
                <a:cs typeface="Calibri"/>
              </a:rPr>
              <a:t>Remains</a:t>
            </a:r>
            <a:r>
              <a:rPr lang="cs-CZ" sz="1400" dirty="0">
                <a:ea typeface="Calibri"/>
                <a:cs typeface="Calibri"/>
              </a:rPr>
              <a:t> are </a:t>
            </a:r>
            <a:r>
              <a:rPr lang="cs-CZ" sz="1400" dirty="0" err="1">
                <a:ea typeface="Calibri"/>
                <a:cs typeface="Calibri"/>
              </a:rPr>
              <a:t>used</a:t>
            </a:r>
            <a:r>
              <a:rPr lang="cs-CZ" sz="1400" dirty="0">
                <a:ea typeface="Calibri"/>
                <a:cs typeface="Calibri"/>
              </a:rPr>
              <a:t> to </a:t>
            </a:r>
            <a:r>
              <a:rPr lang="cs-CZ" sz="1400" dirty="0" err="1">
                <a:ea typeface="Calibri"/>
                <a:cs typeface="Calibri"/>
              </a:rPr>
              <a:t>produce</a:t>
            </a:r>
            <a:r>
              <a:rPr lang="cs-CZ" sz="1400" dirty="0">
                <a:ea typeface="Calibri"/>
                <a:cs typeface="Calibri"/>
              </a:rPr>
              <a:t> </a:t>
            </a:r>
            <a:r>
              <a:rPr lang="cs-CZ" sz="1400" dirty="0" err="1">
                <a:ea typeface="Calibri"/>
                <a:cs typeface="Calibri"/>
              </a:rPr>
              <a:t>new</a:t>
            </a:r>
            <a:r>
              <a:rPr lang="cs-CZ" sz="1400" dirty="0">
                <a:ea typeface="Calibri"/>
                <a:cs typeface="Calibri"/>
              </a:rPr>
              <a:t> </a:t>
            </a:r>
            <a:r>
              <a:rPr lang="cs-CZ" sz="1400" dirty="0" err="1">
                <a:ea typeface="Calibri"/>
                <a:cs typeface="Calibri"/>
              </a:rPr>
              <a:t>soil</a:t>
            </a:r>
            <a:endParaRPr lang="cs-CZ" sz="1400" dirty="0" err="1"/>
          </a:p>
        </p:txBody>
      </p:sp>
      <p:sp>
        <p:nvSpPr>
          <p:cNvPr id="33" name="Znak plus 32">
            <a:extLst>
              <a:ext uri="{FF2B5EF4-FFF2-40B4-BE49-F238E27FC236}">
                <a16:creationId xmlns:a16="http://schemas.microsoft.com/office/drawing/2014/main" id="{E0E06D10-1057-3B28-F445-8C48645DAF45}"/>
              </a:ext>
            </a:extLst>
          </p:cNvPr>
          <p:cNvSpPr/>
          <p:nvPr/>
        </p:nvSpPr>
        <p:spPr>
          <a:xfrm>
            <a:off x="5639492" y="2835130"/>
            <a:ext cx="369176" cy="38888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Znak plus 33">
            <a:extLst>
              <a:ext uri="{FF2B5EF4-FFF2-40B4-BE49-F238E27FC236}">
                <a16:creationId xmlns:a16="http://schemas.microsoft.com/office/drawing/2014/main" id="{CB0E3961-C284-7F0D-AA85-5B4CE7E37494}"/>
              </a:ext>
            </a:extLst>
          </p:cNvPr>
          <p:cNvSpPr/>
          <p:nvPr/>
        </p:nvSpPr>
        <p:spPr>
          <a:xfrm>
            <a:off x="5639492" y="4142353"/>
            <a:ext cx="369176" cy="38888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Šipka: dolů 34">
            <a:extLst>
              <a:ext uri="{FF2B5EF4-FFF2-40B4-BE49-F238E27FC236}">
                <a16:creationId xmlns:a16="http://schemas.microsoft.com/office/drawing/2014/main" id="{93CFE3B9-8E47-7D7C-CCA4-C9A4FC6607CD}"/>
              </a:ext>
            </a:extLst>
          </p:cNvPr>
          <p:cNvSpPr/>
          <p:nvPr/>
        </p:nvSpPr>
        <p:spPr>
          <a:xfrm>
            <a:off x="1342039" y="2684167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Šipka: dolů 36">
            <a:extLst>
              <a:ext uri="{FF2B5EF4-FFF2-40B4-BE49-F238E27FC236}">
                <a16:creationId xmlns:a16="http://schemas.microsoft.com/office/drawing/2014/main" id="{E3959D7E-D643-CAC1-C094-F74EB3CDFB5D}"/>
              </a:ext>
            </a:extLst>
          </p:cNvPr>
          <p:cNvSpPr/>
          <p:nvPr/>
        </p:nvSpPr>
        <p:spPr>
          <a:xfrm>
            <a:off x="1343702" y="4029532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Šipka: dolů 37">
            <a:extLst>
              <a:ext uri="{FF2B5EF4-FFF2-40B4-BE49-F238E27FC236}">
                <a16:creationId xmlns:a16="http://schemas.microsoft.com/office/drawing/2014/main" id="{461C9AB1-5E49-9F47-B6C0-8579A19DD2AF}"/>
              </a:ext>
            </a:extLst>
          </p:cNvPr>
          <p:cNvSpPr/>
          <p:nvPr/>
        </p:nvSpPr>
        <p:spPr>
          <a:xfrm>
            <a:off x="1357746" y="5324911"/>
            <a:ext cx="273465" cy="43316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BA79A4D0-2ABF-8210-721C-B2052ACA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530" y="2207662"/>
            <a:ext cx="9715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7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FF08E8-BC02-0E8E-0A64-20BEFE99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109530" cy="1807305"/>
          </a:xfrm>
        </p:spPr>
        <p:txBody>
          <a:bodyPr>
            <a:normAutofit/>
          </a:bodyPr>
          <a:lstStyle/>
          <a:p>
            <a:r>
              <a:rPr lang="cs-CZ" dirty="0" err="1"/>
              <a:t>Simplified</a:t>
            </a:r>
            <a:r>
              <a:rPr lang="cs-CZ" dirty="0"/>
              <a:t> Pilot Project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04BDDA-12D3-8895-AC83-0D66CDA11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41" y="1938788"/>
            <a:ext cx="2531103" cy="253757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72EF5D-564D-A363-3BC9-F62C6C02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694" y="1887511"/>
            <a:ext cx="2580550" cy="25739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4BCF2E7-FD09-D839-A965-2752C46D3FA8}"/>
              </a:ext>
            </a:extLst>
          </p:cNvPr>
          <p:cNvSpPr txBox="1"/>
          <p:nvPr/>
        </p:nvSpPr>
        <p:spPr>
          <a:xfrm>
            <a:off x="477342" y="4484107"/>
            <a:ext cx="43339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1. </a:t>
            </a:r>
            <a:r>
              <a:rPr lang="en-US" sz="1400" b="1" dirty="0"/>
              <a:t>Earning Currency – Tree Planting and Waste Sorting</a:t>
            </a:r>
            <a:br>
              <a:rPr lang="en-US" sz="1400" dirty="0"/>
            </a:br>
            <a:r>
              <a:rPr lang="en-US" sz="1400" b="1" dirty="0"/>
              <a:t>Principle of Earning </a:t>
            </a:r>
            <a:r>
              <a:rPr lang="en-US" sz="1400" b="1" dirty="0" err="1"/>
              <a:t>Treecoin</a:t>
            </a:r>
            <a:r>
              <a:rPr lang="en-US" sz="1400" b="1" dirty="0"/>
              <a:t>:</a:t>
            </a:r>
            <a:br>
              <a:rPr lang="cs-CZ" sz="1200" b="1" dirty="0"/>
            </a:b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Tree Planting:</a:t>
            </a:r>
            <a:r>
              <a:rPr lang="en-US" sz="1200" dirty="0"/>
              <a:t> Individuals, schools, or companies earn </a:t>
            </a:r>
            <a:r>
              <a:rPr lang="en-US" sz="1200" dirty="0" err="1"/>
              <a:t>Treecoin</a:t>
            </a:r>
            <a:r>
              <a:rPr lang="en-US" sz="1200" dirty="0"/>
              <a:t> for planting trees according to set standards.</a:t>
            </a: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Waste Sorting:</a:t>
            </a:r>
            <a:r>
              <a:rPr lang="en-US" sz="1200" dirty="0"/>
              <a:t> </a:t>
            </a:r>
            <a:r>
              <a:rPr lang="en-US" sz="1200" dirty="0" err="1"/>
              <a:t>Treecoin</a:t>
            </a:r>
            <a:r>
              <a:rPr lang="en-US" sz="1200" dirty="0"/>
              <a:t> is awarded for regular and verified waste sorting.</a:t>
            </a: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Verification:</a:t>
            </a:r>
            <a:r>
              <a:rPr lang="cs-CZ" sz="1200" b="1" dirty="0"/>
              <a:t> </a:t>
            </a:r>
            <a:r>
              <a:rPr lang="en-US" sz="1200" dirty="0"/>
              <a:t>A simple proof system, such as photographs, QR codes, or confirmation during waste collection.</a:t>
            </a: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Goal:</a:t>
            </a:r>
            <a:r>
              <a:rPr lang="cs-CZ" sz="1200" b="1" dirty="0"/>
              <a:t> </a:t>
            </a:r>
            <a:r>
              <a:rPr lang="en-US" sz="1200" dirty="0"/>
              <a:t>To motivate individuals and companies to engage in environmental activities through rewards in the form of </a:t>
            </a:r>
            <a:r>
              <a:rPr lang="en-US" sz="1200" dirty="0" err="1"/>
              <a:t>Treecoin</a:t>
            </a:r>
            <a:r>
              <a:rPr lang="en-US" sz="1200" dirty="0"/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E83A7D9-3C83-43E7-53D9-3A243B8EF269}"/>
              </a:ext>
            </a:extLst>
          </p:cNvPr>
          <p:cNvSpPr txBox="1"/>
          <p:nvPr/>
        </p:nvSpPr>
        <p:spPr>
          <a:xfrm>
            <a:off x="4893693" y="4484107"/>
            <a:ext cx="4618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2. </a:t>
            </a:r>
            <a:r>
              <a:rPr lang="en-US" sz="1400" b="1" dirty="0"/>
              <a:t>Using Currency – Café with Library</a:t>
            </a:r>
            <a:endParaRPr lang="cs-CZ" sz="1200" b="1" dirty="0"/>
          </a:p>
          <a:p>
            <a:endParaRPr lang="cs-CZ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err="1"/>
              <a:t>Treecoin</a:t>
            </a:r>
            <a:r>
              <a:rPr lang="en-US" sz="1200" b="1" dirty="0"/>
              <a:t> Usage:</a:t>
            </a: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The café accepts </a:t>
            </a:r>
            <a:r>
              <a:rPr lang="en-US" sz="1200" dirty="0" err="1"/>
              <a:t>Treecoin</a:t>
            </a:r>
            <a:r>
              <a:rPr lang="en-US" sz="1200" dirty="0"/>
              <a:t> as partial payment.</a:t>
            </a:r>
            <a:endParaRPr lang="cs-CZ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For example: 10 </a:t>
            </a:r>
            <a:r>
              <a:rPr lang="en-US" sz="1200" dirty="0" err="1"/>
              <a:t>Treecoin</a:t>
            </a:r>
            <a:r>
              <a:rPr lang="en-US" sz="1200" dirty="0"/>
              <a:t> = a free coffee or access to library services.</a:t>
            </a: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Community Connection:</a:t>
            </a:r>
            <a:r>
              <a:rPr lang="cs-CZ" sz="1200" b="1" dirty="0"/>
              <a:t> </a:t>
            </a:r>
            <a:r>
              <a:rPr lang="en-US" sz="1200" dirty="0"/>
              <a:t>The local café serves as a hub for environmental education and knowledge sharing.</a:t>
            </a: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Goal:</a:t>
            </a:r>
            <a:r>
              <a:rPr lang="cs-CZ" sz="1200" b="1" dirty="0"/>
              <a:t> </a:t>
            </a:r>
            <a:r>
              <a:rPr lang="en-US" sz="1200" dirty="0"/>
              <a:t>To demonstrate how </a:t>
            </a:r>
            <a:r>
              <a:rPr lang="en-US" sz="1200" dirty="0" err="1"/>
              <a:t>Treecoin</a:t>
            </a:r>
            <a:r>
              <a:rPr lang="en-US" sz="1200" dirty="0"/>
              <a:t> can be used in daily life and create motivation to participate in the system.</a:t>
            </a:r>
          </a:p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DC9E0F-4464-D2EC-EF59-555E16A20E2D}"/>
              </a:ext>
            </a:extLst>
          </p:cNvPr>
          <p:cNvSpPr txBox="1"/>
          <p:nvPr/>
        </p:nvSpPr>
        <p:spPr>
          <a:xfrm>
            <a:off x="7772052" y="1887512"/>
            <a:ext cx="451559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Connecting Both Projects</a:t>
            </a:r>
            <a:endParaRPr lang="cs-CZ" sz="1200" b="1" dirty="0"/>
          </a:p>
          <a:p>
            <a:endParaRPr lang="cs-CZ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 err="1"/>
              <a:t>Treecoin</a:t>
            </a:r>
            <a:r>
              <a:rPr lang="en-US" sz="1200" b="1" dirty="0"/>
              <a:t> Circulation:</a:t>
            </a: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Environmental activities → earning </a:t>
            </a:r>
            <a:r>
              <a:rPr lang="en-US" sz="1200" dirty="0" err="1"/>
              <a:t>Treecoin</a:t>
            </a:r>
            <a:r>
              <a:rPr lang="en-US" sz="1200" dirty="0"/>
              <a:t>.</a:t>
            </a:r>
            <a:endParaRPr lang="cs-CZ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Treecoin</a:t>
            </a:r>
            <a:r>
              <a:rPr lang="en-US" sz="1200" dirty="0"/>
              <a:t> → spending it in the café.</a:t>
            </a: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Pilot Testing:</a:t>
            </a: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Testing the system in practice at a local level.</a:t>
            </a:r>
            <a:endParaRPr lang="cs-CZ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Evaluating the effectiveness and feasibility of the concept.</a:t>
            </a:r>
          </a:p>
          <a:p>
            <a:endParaRPr lang="cs-CZ" dirty="0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0654E4F8-376F-58F1-44DE-F00AA8D295EB}"/>
              </a:ext>
            </a:extLst>
          </p:cNvPr>
          <p:cNvSpPr/>
          <p:nvPr/>
        </p:nvSpPr>
        <p:spPr>
          <a:xfrm>
            <a:off x="3597779" y="2820114"/>
            <a:ext cx="1213503" cy="8033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662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FF08E8-BC02-0E8E-0A64-20BEFE99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B050"/>
                </a:solidFill>
                <a:ea typeface="Calibri Light"/>
                <a:cs typeface="Calibri Light"/>
              </a:rPr>
              <a:t>Why</a:t>
            </a:r>
            <a:r>
              <a:rPr lang="en-GB" dirty="0">
                <a:ea typeface="Calibri Light"/>
                <a:cs typeface="Calibri Light"/>
              </a:rPr>
              <a:t> this </a:t>
            </a:r>
            <a:r>
              <a:rPr lang="cs-CZ" dirty="0">
                <a:ea typeface="Calibri Light"/>
                <a:cs typeface="Calibri Light"/>
              </a:rPr>
              <a:t>Model</a:t>
            </a:r>
            <a:r>
              <a:rPr lang="en-GB" dirty="0">
                <a:ea typeface="Calibri Light"/>
                <a:cs typeface="Calibri Light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497C5B-3332-E2EC-4FFF-A677FF05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b="1" dirty="0"/>
              <a:t>Environmental Crises is one of the leading challenges of our time</a:t>
            </a:r>
            <a:r>
              <a:rPr lang="cs-CZ" sz="1400" b="1" dirty="0"/>
              <a:t>.</a:t>
            </a: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An</a:t>
            </a:r>
            <a:r>
              <a:rPr lang="en-US" sz="1400" b="1" dirty="0">
                <a:ea typeface="Calibri"/>
                <a:cs typeface="Calibri"/>
              </a:rPr>
              <a:t> alternative currency embroidered into everyday life raises awareness and shows real cost of products and services</a:t>
            </a:r>
            <a:r>
              <a:rPr lang="cs-CZ" sz="1400" b="1" dirty="0">
                <a:ea typeface="Calibri"/>
                <a:cs typeface="Calibri"/>
              </a:rPr>
              <a:t>.</a:t>
            </a:r>
            <a:endParaRPr lang="en-US" sz="1400" dirty="0">
              <a:ea typeface="Calibri"/>
              <a:cs typeface="Calibri"/>
            </a:endParaRPr>
          </a:p>
          <a:p>
            <a:pPr marL="0" indent="0">
              <a:buNone/>
            </a:pPr>
            <a:endParaRPr lang="cs-CZ" sz="1400" b="1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400" b="1" dirty="0">
                <a:ea typeface="Calibri"/>
                <a:cs typeface="Calibri"/>
              </a:rPr>
              <a:t>With Ecosystem Restoration Model we will:</a:t>
            </a:r>
          </a:p>
          <a:p>
            <a:r>
              <a:rPr lang="en-US" sz="1400" dirty="0">
                <a:ea typeface="Calibri"/>
                <a:cs typeface="Calibri"/>
              </a:rPr>
              <a:t>Focus society on sustainability</a:t>
            </a:r>
            <a:endParaRPr lang="cs-CZ" sz="1400" dirty="0">
              <a:ea typeface="Calibri"/>
              <a:cs typeface="Calibri"/>
            </a:endParaRPr>
          </a:p>
          <a:p>
            <a:r>
              <a:rPr lang="en-US" sz="1400" dirty="0">
                <a:ea typeface="Calibri"/>
                <a:cs typeface="Calibri"/>
              </a:rPr>
              <a:t>Show the real cost behind products and services</a:t>
            </a:r>
            <a:endParaRPr lang="cs-CZ" sz="1400" dirty="0">
              <a:ea typeface="Calibri"/>
              <a:cs typeface="Calibri"/>
            </a:endParaRPr>
          </a:p>
          <a:p>
            <a:r>
              <a:rPr lang="en-US" sz="1400" dirty="0">
                <a:ea typeface="Calibri"/>
                <a:cs typeface="Calibri"/>
              </a:rPr>
              <a:t>Finance and promote environmentally focused research, technology, energy and projects</a:t>
            </a:r>
            <a:endParaRPr lang="cs-CZ" sz="1400" dirty="0">
              <a:ea typeface="Calibri"/>
              <a:cs typeface="Calibri"/>
            </a:endParaRPr>
          </a:p>
          <a:p>
            <a:r>
              <a:rPr lang="en-US" sz="1400" dirty="0">
                <a:ea typeface="Calibri"/>
                <a:cs typeface="Calibri"/>
              </a:rPr>
              <a:t>Support local producers</a:t>
            </a:r>
            <a:endParaRPr lang="cs-CZ" sz="1400" dirty="0">
              <a:ea typeface="Calibri"/>
              <a:cs typeface="Calibri"/>
            </a:endParaRPr>
          </a:p>
          <a:p>
            <a:r>
              <a:rPr lang="en-US" sz="1400" dirty="0">
                <a:ea typeface="Calibri"/>
                <a:cs typeface="Calibri"/>
              </a:rPr>
              <a:t>Disadvantage long supply chains</a:t>
            </a:r>
            <a:endParaRPr lang="cs-CZ" sz="1400" dirty="0"/>
          </a:p>
          <a:p>
            <a:endParaRPr 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D31E85A-BD51-24F8-6975-884BBD9EDF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94" r="604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564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0F752EC9-3CED-2B8B-6386-D8B4E1AB2EB1}"/>
              </a:ext>
            </a:extLst>
          </p:cNvPr>
          <p:cNvSpPr txBox="1">
            <a:spLocks/>
          </p:cNvSpPr>
          <p:nvPr/>
        </p:nvSpPr>
        <p:spPr>
          <a:xfrm>
            <a:off x="1524000" y="4370227"/>
            <a:ext cx="9144000" cy="1193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B050"/>
                </a:solidFill>
              </a:rPr>
              <a:t>Thank you!</a:t>
            </a:r>
            <a:br>
              <a:rPr lang="en-US" sz="2400" dirty="0"/>
            </a:br>
            <a:br>
              <a:rPr lang="en-US" sz="2400" dirty="0"/>
            </a:br>
            <a:r>
              <a:rPr lang="en-US" sz="2400" b="1" dirty="0">
                <a:solidFill>
                  <a:srgbClr val="00B050"/>
                </a:solidFill>
              </a:rPr>
              <a:t>Q&amp;A?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AD61FFE-EFD0-42CA-49F9-3D44CD1F2525}"/>
              </a:ext>
            </a:extLst>
          </p:cNvPr>
          <p:cNvSpPr txBox="1"/>
          <p:nvPr/>
        </p:nvSpPr>
        <p:spPr>
          <a:xfrm>
            <a:off x="1524000" y="5636465"/>
            <a:ext cx="9144000" cy="6467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rgbClr val="00B050"/>
                </a:solidFill>
              </a:rPr>
              <a:t>By Martin &amp; Petr</a:t>
            </a:r>
          </a:p>
        </p:txBody>
      </p:sp>
      <p:pic>
        <p:nvPicPr>
          <p:cNvPr id="3" name="Obrázek 2" descr="Obsah obrázku strom, venku, rostlina, obloha&#10;&#10;Popis byl vytvořen automaticky">
            <a:extLst>
              <a:ext uri="{FF2B5EF4-FFF2-40B4-BE49-F238E27FC236}">
                <a16:creationId xmlns:a16="http://schemas.microsoft.com/office/drawing/2014/main" id="{FFA59812-7860-BB80-0A0B-6230FCFC1D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037" r="2" b="28290"/>
          <a:stretch/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06515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209ded-587b-4de9-86b9-2eb35c66b4c5}" enabled="1" method="Privileged" siteId="{1db41d6f-1f37-46db-bd3e-c483abb8105d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Microsoft Office PowerPoint</Application>
  <PresentationFormat>Širokoúhlá obrazovka</PresentationFormat>
  <Paragraphs>84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Office</vt:lpstr>
      <vt:lpstr>Ecosystem Restoration Corporation</vt:lpstr>
      <vt:lpstr>Similar Ideas</vt:lpstr>
      <vt:lpstr>Ecosystem Restoration Model Basics</vt:lpstr>
      <vt:lpstr>System Functioning</vt:lpstr>
      <vt:lpstr>Gaining Treecoin: Threes Have Value</vt:lpstr>
      <vt:lpstr>Gaining Treecoin: Recycling is Key</vt:lpstr>
      <vt:lpstr>Simplified Pilot Project</vt:lpstr>
      <vt:lpstr>Why this Model?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511</cp:revision>
  <dcterms:created xsi:type="dcterms:W3CDTF">2024-11-13T10:25:35Z</dcterms:created>
  <dcterms:modified xsi:type="dcterms:W3CDTF">2024-12-13T05:42:50Z</dcterms:modified>
</cp:coreProperties>
</file>